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9f48e6c7-4368-22d3-d714-38f42a1b86ac}">
          <p14:sldIdLst>
            <p14:sldId id="256"/>
            <p14:sldId id="257"/>
          </p14:sldIdLst>
        </p14:section>
        <p14:section name="История и идея" id="{3271772c-f2f0-f432-3fe9-4fa2c6bf284d}">
          <p14:sldIdLst>
            <p14:sldId id="258"/>
            <p14:sldId id="259"/>
            <p14:sldId id="260"/>
            <p14:sldId id="261"/>
          </p14:sldIdLst>
        </p14:section>
        <p14:section name="Фирменный стиль" id="{995a7478-6932-c3c5-c423-9464050269aa}">
          <p14:sldIdLst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Носители" id="{f8d538ef-dd20-678e-39f4-b98d47aea39e}">
          <p14:sldIdLst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Итог" id="{3fc58a5e-8726-dfc5-321d-576531fca189}">
          <p14:sldIdLst>
            <p14:sldId id="277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Логотип и фирменный стиль городских библиотек к 50-летию Централизованной библиотечной системы. Онлайн-версия: logo.olalib.ru.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Четыре ключевых тезиса работы. Дальше — история, идея, система и готовность к внедрению.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1946: городская библиотека № 1 — одна комната в 15 м², 3000 книг. 1976: централизация, первый директор Р. С. Иванченко — в 1941 году боец истребительного батальона. 2026: 50 лет системе.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Йошкар-Ола — единственный город России на букву «Й». Без кратки «И» не становится «Й», а кратка в знаке — раскрытая книга.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Книга, стежок, сетка-холст и красный цвет «Красного города».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Книгагудо — «книга» и «кудо», дом. Двуязычная версия: русский — основной, марийский — дублирующий (168-ФЗ).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Горизонтальная — по умолчанию. Вертикальная, знак, версии на красном и тёмном фоне, чёрная для штампа.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Основная пара — «Йошкар» и «Чернила» на «Холсте». Контраст проверен по WCAG 2.1.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PT Serif и PT Sans — ParaType, проект «Общедоступные шрифты народов РФ», поддерживают марийский алфавит. «Строчка» — собственный акцидентный шрифт на сетке знака.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Шеврон-книга, косой стежок, ромб и ритм знаков. Собственная геометрия, без копирования обрядовых мотивов.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 каждой библиотеки своя подпись под общим знаком. Читатель везде узнаёт «свою» библиотеку.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Цифры — вышитым алфавитом. Юбилейная подпись — временный слой на 2026 год.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Визуализация: вывеска библиотеки на фасаде вечером. Здание сгенерировано, логотип — настоящий.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Городской постер на остановке и наклейка на входной двери. Здания и люди сгенерированы, логотип — настоящий.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Ролл-ап в читальном зале, шоппер и бейдж сотрудника. Визуализации, логотип — настоящий.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Деловая документация: визитки, бланк.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Билет, закладка, штамп на книгу.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Афиша, грамота, табличка.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Бейдж, карточка игры по гранту ПФКИ, сообщество ВКонтакте.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Сравнение шапки сайта. Внедрение займёт день: автор логотипа — разработчик этого сайта.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Генератор на logo.olalib.ru: вводите имя — алфавит «Строчка» вышивает его стежок за стежком, закладку можно скачать и распечатать.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Типовые критерии конкурсов логотипов библиотек и как они выполнены.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Перечень материалов и три шага внедрения. QR-код ведёт на онлайн-версию.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Спасибо за внимание. Онлайн-версия — logo.olalib.ru.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NEN">
    <p:bg>
      <p:bgPr>
        <a:solidFill>
          <a:srgbClr val="F3EC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300" kern="0" dirty="0">
                <a:solidFill>
                  <a:srgbClr val="B3232B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1E2235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user/logo-olalib/brand/logo/png/logo-horizontal-color-12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5609" y="6291072"/>
            <a:ext cx="1266092" cy="38404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">
    <p:bg>
      <p:bgPr>
        <a:solidFill>
          <a:srgbClr val="B32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300" kern="0" dirty="0">
                <a:solidFill>
                  <a:srgbClr val="F2B8B0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F3ECDF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user/logo-olalib/brand/logo/png/logo-horizontal-on-red-12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5609" y="6291072"/>
            <a:ext cx="1266092" cy="38404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2B8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K">
    <p:bg>
      <p:bgPr>
        <a:solidFill>
          <a:srgbClr val="1E22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300" kern="0" dirty="0">
                <a:solidFill>
                  <a:srgbClr val="F2B8B0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F3ECDF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user/logo-olalib/brand/logo/png/logo-horizontal-on-ink-12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95609" y="6291072"/>
            <a:ext cx="1266092" cy="38404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2B8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B32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2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image" Target="../media/image-15-2.jpg"/><Relationship Id="rId3" Type="http://schemas.openxmlformats.org/officeDocument/2006/relationships/image" Target="../media/image-15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ser/logo-olalib/brand/presentation/img/band-books-r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355573"/>
          </a:xfrm>
          <a:prstGeom prst="rect">
            <a:avLst/>
          </a:prstGeom>
        </p:spPr>
      </p:pic>
      <p:pic>
        <p:nvPicPr>
          <p:cNvPr id="3" name="Image 1" descr="/home/user/logo-olalib/brand/logo/png/logo-mark-on-red-2048p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1005840"/>
            <a:ext cx="4480560" cy="44805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0080" y="32461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B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ЛОГОТИП И ФИРМЕННЫЙ СТИЛЬ · К 50-ЛЕТИЮ ЦБС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40080" y="3611880"/>
            <a:ext cx="6766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3EC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Библиотеки</a:t>
            </a:r>
            <a:endParaRPr lang="en-US" sz="5400" dirty="0"/>
          </a:p>
          <a:p>
            <a:pPr indent="0" marL="0">
              <a:buNone/>
            </a:pPr>
            <a:r>
              <a:rPr lang="en-US" sz="5400" b="1" dirty="0">
                <a:solidFill>
                  <a:srgbClr val="F3EC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Йошкар-Олы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640080" y="5486400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2B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Конкурсная работа для МБУК «Централизованная библиотечная система г. Йошкар-Олы» · 2026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608076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 — Домрачев Борис Олегович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В ДВУХ СЛОВАХ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Что предлагается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828800"/>
            <a:ext cx="2567864" cy="3931920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68680" y="2148840"/>
            <a:ext cx="192778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B323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Й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383280"/>
            <a:ext cx="1927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Знак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886200"/>
            <a:ext cx="192778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Буква «Й» — Йошкар-Ола единственный город России на эту букву. Кратка — раскрытая книга.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390824" y="1828800"/>
            <a:ext cx="2567864" cy="3931920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710864" y="2148840"/>
            <a:ext cx="192778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B323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3710864" y="3383280"/>
            <a:ext cx="1927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Система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3710864" y="3886200"/>
            <a:ext cx="192778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Цвета, шрифты, вышитый алфавит «Строчка», ленты-орнаменты — на сетке марийской счётной вышивки.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233008" y="1828800"/>
            <a:ext cx="2567864" cy="3931920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553048" y="2148840"/>
            <a:ext cx="192778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B323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5400" dirty="0"/>
          </a:p>
        </p:txBody>
      </p:sp>
      <p:sp>
        <p:nvSpPr>
          <p:cNvPr id="15" name="Text 12"/>
          <p:cNvSpPr txBox="1"/>
          <p:nvPr/>
        </p:nvSpPr>
        <p:spPr>
          <a:xfrm>
            <a:off x="6553048" y="3383280"/>
            <a:ext cx="1927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Библиотек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6553048" y="3886200"/>
            <a:ext cx="192778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каждой библиотеки своя подпись под общим знаком. Юбилейная версия «50 лет».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9075191" y="1828800"/>
            <a:ext cx="2567864" cy="3931920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395231" y="2148840"/>
            <a:ext cx="192778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B323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262</a:t>
            </a:r>
            <a:endParaRPr lang="en-US" sz="5400" dirty="0"/>
          </a:p>
        </p:txBody>
      </p:sp>
      <p:sp>
        <p:nvSpPr>
          <p:cNvPr id="19" name="Text 16"/>
          <p:cNvSpPr txBox="1"/>
          <p:nvPr/>
        </p:nvSpPr>
        <p:spPr>
          <a:xfrm>
            <a:off x="9395231" y="3383280"/>
            <a:ext cx="1927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Файла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9395231" y="3886200"/>
            <a:ext cx="192778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Пакет для типографии и сайта, брендбук на 27 страниц, сайт-презентация logo.olalib.ru.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2B8B0"/>
                </a:solidFill>
              </a:rPr>
              <a:t>ИСТОРИЯ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3ECDF"/>
                </a:solidFill>
              </a:rPr>
              <a:t>Из одной комнаты — в 14 библиотек</a:t>
            </a:r>
            <a:endParaRPr lang="en-US" sz="3200" dirty="0"/>
          </a:p>
        </p:txBody>
      </p:sp>
      <p:pic>
        <p:nvPicPr>
          <p:cNvPr id="5" name="Image 0" descr="/home/user/logo-olalib/brand/presentation/img/st-1946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29461"/>
            <a:ext cx="2807531" cy="77591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3108960"/>
            <a:ext cx="342381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Городская библиотека № 1: одна комната площадью 15 м², 3 000 книг, два сотрудника.</a:t>
            </a:r>
            <a:endParaRPr lang="en-US" sz="1500" dirty="0"/>
          </a:p>
        </p:txBody>
      </p:sp>
      <p:pic>
        <p:nvPicPr>
          <p:cNvPr id="7" name="Image 1" descr="/home/user/logo-olalib/brand/presentation/img/st-1976-ligh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3938" y="1829461"/>
            <a:ext cx="2807531" cy="775918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4383938" y="3108960"/>
            <a:ext cx="342381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Библиотеки объединяются в систему. Первый директор — Раиса Степановна Иванченко, в 1941 году — девятнадцатилетний боец истребительного батальона.</a:t>
            </a:r>
            <a:endParaRPr lang="en-US" sz="1500" dirty="0"/>
          </a:p>
        </p:txBody>
      </p:sp>
      <p:pic>
        <p:nvPicPr>
          <p:cNvPr id="9" name="Image 2" descr="/home/user/logo-olalib/brand/presentation/img/st-2026-ligh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237" y="1841914"/>
            <a:ext cx="2807531" cy="751011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8219237" y="3108960"/>
            <a:ext cx="342381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лет. 14 библиотек: Центральная городская им. Р. С. Иванченко, Центральная детская и 12 филиалов.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2B8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2B8B0"/>
                </a:solidFill>
              </a:rPr>
              <a:t>ИДЕЯ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3ECDF"/>
                </a:solidFill>
              </a:rPr>
              <a:t>Буква, которая есть только у нас</a:t>
            </a:r>
            <a:endParaRPr lang="en-US" sz="3200" dirty="0"/>
          </a:p>
        </p:txBody>
      </p:sp>
      <p:pic>
        <p:nvPicPr>
          <p:cNvPr id="5" name="Image 0" descr="/home/user/logo-olalib/brand/presentation/img/st-yo-lin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5302" y="1737360"/>
            <a:ext cx="3098597" cy="42062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120640" y="2011680"/>
            <a:ext cx="6400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Йошкар-Ола — единственный город России, название которого начинается на «Й». Мы сделали эту букву знаком городских библиотек.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5120640" y="3749040"/>
            <a:ext cx="6400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F2B8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Без кратки «И» не становится «Й». В нашем знаке кратка — раскрытая книга. Без библиотек город был бы не тем.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2B8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КАК УСТРОЕН ЗНАК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Четыре смысла в одной букве</a:t>
            </a:r>
            <a:endParaRPr lang="en-US" sz="3200" dirty="0"/>
          </a:p>
        </p:txBody>
      </p:sp>
      <p:pic>
        <p:nvPicPr>
          <p:cNvPr id="5" name="Image 0" descr="/home/user/logo-olalib/brand/presentation/img/anatom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68312"/>
            <a:ext cx="4572000" cy="4435777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577840" y="1837944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1E2235"/>
          </a:solidFill>
          <a:ln w="12700">
            <a:solidFill>
              <a:srgbClr val="1E2235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6035040" y="1783080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Кратка — раскрытая книга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035040" y="2194560"/>
            <a:ext cx="5577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Тёмная, как контур в марийской вышивке. Венчает букву, как библиотека — город.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5577840" y="2916936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B3232B"/>
          </a:solidFill>
          <a:ln w="12700">
            <a:solidFill>
              <a:srgbClr val="B3232B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035040" y="2862072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Диагональ — косой стежок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6035040" y="3273552"/>
            <a:ext cx="5577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Марийская вышивка — счётная: узор по нитям холста, стежок за стежком, под 45°.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577840" y="3995928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C9BDA6"/>
          </a:solidFill>
          <a:ln w="12700">
            <a:solidFill>
              <a:srgbClr val="C9BDA6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6035040" y="3941064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Сетка 12 × 12 — холст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6035040" y="4352544"/>
            <a:ext cx="5577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Знак одинаково чёткий на фасаде и в иконке 16 px: одна клетка — один пиксель.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5577840" y="507492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B3232B"/>
          </a:solidFill>
          <a:ln w="12700">
            <a:solidFill>
              <a:srgbClr val="B3232B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035040" y="5020056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Красный — «йошкар»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6035040" y="5431536"/>
            <a:ext cx="5577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Йошкар-Ола по-марийски — «Красный город». В русском «красный» — ещё и «красивый».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ПО-МАРИЙСКИ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Книгагудо — книжный дом</a:t>
            </a:r>
            <a:endParaRPr lang="en-US" sz="3200" dirty="0"/>
          </a:p>
        </p:txBody>
      </p:sp>
      <p:pic>
        <p:nvPicPr>
          <p:cNvPr id="5" name="Image 0" descr="/home/user/logo-olalib/brand/presentation/img/st-knigagu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00200"/>
            <a:ext cx="8669567" cy="10058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2971800"/>
            <a:ext cx="51206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луговомарийском языке библиотека — «книгагудо»: «книга» и «кудо» — дом. Знак должен быть таким домом: узнаваемым, тёплым и своим.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Двуязычная версия логотипа — с официальным марийским названием системы. Русский язык — основной, марийский — дублирующий, как требует закон о государственном языке (168-ФЗ).</a:t>
            </a:r>
            <a:endParaRPr lang="en-US" sz="1500" dirty="0"/>
          </a:p>
        </p:txBody>
      </p:sp>
      <p:sp>
        <p:nvSpPr>
          <p:cNvPr id="7" name="Shape 3"/>
          <p:cNvSpPr/>
          <p:nvPr/>
        </p:nvSpPr>
        <p:spPr>
          <a:xfrm>
            <a:off x="6035040" y="2926080"/>
            <a:ext cx="5605272" cy="283464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1" descr="/home/user/logo-olalib/brand/logo/png/logo-horizontal-mari-color-3000p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3423866"/>
            <a:ext cx="5239512" cy="183906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ЛОГОТИП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Основная версия и варианты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6766560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0" descr="/home/user/logo-olalib/brand/logo/png/logo-horizontal-color-30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2119152"/>
            <a:ext cx="6217920" cy="188817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7635240" y="1600200"/>
            <a:ext cx="4005072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1" descr="/home/user/logo-olalib/brand/logo/png/logo-vertical-color-2400p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585" y="1691640"/>
            <a:ext cx="3308382" cy="274320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548640" y="4709160"/>
            <a:ext cx="2602154" cy="1417320"/>
          </a:xfrm>
          <a:prstGeom prst="roundRect">
            <a:avLst>
              <a:gd name="adj" fmla="val 7742"/>
            </a:avLst>
          </a:prstGeom>
          <a:solidFill>
            <a:srgbClr val="B3232B"/>
          </a:solidFill>
          <a:ln w="12700">
            <a:solidFill>
              <a:srgbClr val="B3232B"/>
            </a:solidFill>
            <a:prstDash val="solid"/>
          </a:ln>
        </p:spPr>
      </p:sp>
      <p:pic>
        <p:nvPicPr>
          <p:cNvPr id="10" name="Image 2" descr="/home/user/logo-olalib/brand/logo/png/logo-horizontal-on-red-3000px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50494"/>
            <a:ext cx="2419274" cy="734653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3379394" y="4709160"/>
            <a:ext cx="2602154" cy="1417320"/>
          </a:xfrm>
          <a:prstGeom prst="roundRect">
            <a:avLst>
              <a:gd name="adj" fmla="val 7742"/>
            </a:avLst>
          </a:prstGeom>
          <a:solidFill>
            <a:srgbClr val="1E2235"/>
          </a:solidFill>
          <a:ln w="12700">
            <a:solidFill>
              <a:srgbClr val="1E2235"/>
            </a:solidFill>
            <a:prstDash val="solid"/>
          </a:ln>
        </p:spPr>
      </p:sp>
      <p:pic>
        <p:nvPicPr>
          <p:cNvPr id="12" name="Image 3" descr="/home/user/logo-olalib/brand/logo/png/logo-horizontal-on-ink-3000px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0834" y="5050494"/>
            <a:ext cx="2419274" cy="734653"/>
          </a:xfrm>
          <a:prstGeom prst="rect">
            <a:avLst/>
          </a:prstGeom>
        </p:spPr>
      </p:pic>
      <p:sp>
        <p:nvSpPr>
          <p:cNvPr id="13" name="Shape 6"/>
          <p:cNvSpPr/>
          <p:nvPr/>
        </p:nvSpPr>
        <p:spPr>
          <a:xfrm>
            <a:off x="6210148" y="4709160"/>
            <a:ext cx="2602154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4" name="Image 4" descr="/home/user/logo-olalib/brand/logo/png/logo-mark-color-2048px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285" y="4754880"/>
            <a:ext cx="1325880" cy="1325880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9040901" y="4709160"/>
            <a:ext cx="2602154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6" name="Image 5" descr="/home/user/logo-olalib/brand/logo/png/logo-mark-mono-black-2048px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9038" y="4754880"/>
            <a:ext cx="1325880" cy="13258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ЦВЕТА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Палитра «Красного города»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1443838" cy="4160520"/>
          </a:xfrm>
          <a:prstGeom prst="roundRect">
            <a:avLst>
              <a:gd name="adj" fmla="val 7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48640" y="1600200"/>
            <a:ext cx="1443838" cy="1737360"/>
          </a:xfrm>
          <a:prstGeom prst="roundRect">
            <a:avLst>
              <a:gd name="adj" fmla="val 7600"/>
            </a:avLst>
          </a:prstGeom>
          <a:solidFill>
            <a:srgbClr val="B3232B"/>
          </a:solidFill>
          <a:ln w="12700">
            <a:solidFill>
              <a:srgbClr val="B3232B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3474720"/>
            <a:ext cx="11695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Йошкар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4023360"/>
            <a:ext cx="11695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#B3232B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4315968"/>
            <a:ext cx="11695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CMYK 15 100 90 10 · Pantone 1805 C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4846320"/>
            <a:ext cx="11695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Цвет «Красного города» и красной нити вышивки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157070" y="1600200"/>
            <a:ext cx="1443838" cy="4160520"/>
          </a:xfrm>
          <a:prstGeom prst="roundRect">
            <a:avLst>
              <a:gd name="adj" fmla="val 7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157070" y="1600200"/>
            <a:ext cx="1443838" cy="1737360"/>
          </a:xfrm>
          <a:prstGeom prst="roundRect">
            <a:avLst>
              <a:gd name="adj" fmla="val 7600"/>
            </a:avLst>
          </a:prstGeom>
          <a:solidFill>
            <a:srgbClr val="1E2235"/>
          </a:solidFill>
          <a:ln w="12700">
            <a:solidFill>
              <a:srgbClr val="1E2235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2294230" y="3474720"/>
            <a:ext cx="11695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Чернила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2294230" y="4023360"/>
            <a:ext cx="11695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#1E2235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2294230" y="4315968"/>
            <a:ext cx="11695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CMYK 90 80 45 55 · Pantone 533 C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2294230" y="4846320"/>
            <a:ext cx="11695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Тёмный контур вышивки, типографская краска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3765499" y="1600200"/>
            <a:ext cx="1443838" cy="4160520"/>
          </a:xfrm>
          <a:prstGeom prst="roundRect">
            <a:avLst>
              <a:gd name="adj" fmla="val 7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765499" y="1600200"/>
            <a:ext cx="1443838" cy="1737360"/>
          </a:xfrm>
          <a:prstGeom prst="roundRect">
            <a:avLst>
              <a:gd name="adj" fmla="val 7600"/>
            </a:avLst>
          </a:prstGeom>
          <a:solidFill>
            <a:srgbClr val="F3ECDF"/>
          </a:solidFill>
          <a:ln w="12700">
            <a:solidFill>
              <a:srgbClr val="DDD3C0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3902659" y="3474720"/>
            <a:ext cx="11695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Холст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3902659" y="4023360"/>
            <a:ext cx="11695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#F3ECDF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3902659" y="4315968"/>
            <a:ext cx="11695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CMYK 3 5 12 0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3902659" y="4846320"/>
            <a:ext cx="11695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Домотканое полотно и страница книги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5373929" y="1600200"/>
            <a:ext cx="1443838" cy="4160520"/>
          </a:xfrm>
          <a:prstGeom prst="roundRect">
            <a:avLst>
              <a:gd name="adj" fmla="val 7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373929" y="1600200"/>
            <a:ext cx="1443838" cy="1737360"/>
          </a:xfrm>
          <a:prstGeom prst="roundRect">
            <a:avLst>
              <a:gd name="adj" fmla="val 7600"/>
            </a:avLst>
          </a:prstGeom>
          <a:solidFill>
            <a:srgbClr val="E0474E"/>
          </a:solidFill>
          <a:ln w="12700">
            <a:solidFill>
              <a:srgbClr val="E0474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5511089" y="3474720"/>
            <a:ext cx="11695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Йошкар светлый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5511089" y="4023360"/>
            <a:ext cx="11695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#E0474E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5511089" y="4315968"/>
            <a:ext cx="11695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CMYK 0 85 65 0</a:t>
            </a:r>
            <a:endParaRPr lang="en-US" sz="1000" dirty="0"/>
          </a:p>
        </p:txBody>
      </p:sp>
      <p:sp>
        <p:nvSpPr>
          <p:cNvPr id="28" name="Text 25"/>
          <p:cNvSpPr txBox="1"/>
          <p:nvPr/>
        </p:nvSpPr>
        <p:spPr>
          <a:xfrm>
            <a:off x="5511089" y="4846320"/>
            <a:ext cx="11695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Знак на тёмном фоне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6982358" y="1600200"/>
            <a:ext cx="1443838" cy="4160520"/>
          </a:xfrm>
          <a:prstGeom prst="roundRect">
            <a:avLst>
              <a:gd name="adj" fmla="val 7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982358" y="1600200"/>
            <a:ext cx="1443838" cy="1737360"/>
          </a:xfrm>
          <a:prstGeom prst="roundRect">
            <a:avLst>
              <a:gd name="adj" fmla="val 7600"/>
            </a:avLst>
          </a:prstGeom>
          <a:solidFill>
            <a:srgbClr val="F2B8B0"/>
          </a:solidFill>
          <a:ln w="12700">
            <a:solidFill>
              <a:srgbClr val="F2B8B0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119518" y="3474720"/>
            <a:ext cx="11695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Румянец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7119518" y="4023360"/>
            <a:ext cx="11695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#F2B8B0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7119518" y="4315968"/>
            <a:ext cx="11695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CMYK 0 35 25 0</a:t>
            </a:r>
            <a:endParaRPr lang="en-US" sz="1000" dirty="0"/>
          </a:p>
        </p:txBody>
      </p:sp>
      <p:sp>
        <p:nvSpPr>
          <p:cNvPr id="34" name="Text 31"/>
          <p:cNvSpPr txBox="1"/>
          <p:nvPr/>
        </p:nvSpPr>
        <p:spPr>
          <a:xfrm>
            <a:off x="7119518" y="4846320"/>
            <a:ext cx="11695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Кратка на красном, акценты</a:t>
            </a:r>
            <a:endParaRPr lang="en-US" sz="1050" dirty="0"/>
          </a:p>
        </p:txBody>
      </p:sp>
      <p:sp>
        <p:nvSpPr>
          <p:cNvPr id="35" name="Shape 32"/>
          <p:cNvSpPr/>
          <p:nvPr/>
        </p:nvSpPr>
        <p:spPr>
          <a:xfrm>
            <a:off x="8590788" y="1600200"/>
            <a:ext cx="1443838" cy="4160520"/>
          </a:xfrm>
          <a:prstGeom prst="roundRect">
            <a:avLst>
              <a:gd name="adj" fmla="val 7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8590788" y="1600200"/>
            <a:ext cx="1443838" cy="1737360"/>
          </a:xfrm>
          <a:prstGeom prst="roundRect">
            <a:avLst>
              <a:gd name="adj" fmla="val 7600"/>
            </a:avLst>
          </a:prstGeom>
          <a:solidFill>
            <a:srgbClr val="D9A02F"/>
          </a:solidFill>
          <a:ln w="12700">
            <a:solidFill>
              <a:srgbClr val="D9A02F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8727948" y="3474720"/>
            <a:ext cx="11695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Охра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8727948" y="4023360"/>
            <a:ext cx="11695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#D9A02F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8727948" y="4315968"/>
            <a:ext cx="11695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CMYK 10 40 90 0</a:t>
            </a:r>
            <a:endParaRPr lang="en-US" sz="1000" dirty="0"/>
          </a:p>
        </p:txBody>
      </p:sp>
      <p:sp>
        <p:nvSpPr>
          <p:cNvPr id="40" name="Text 37"/>
          <p:cNvSpPr txBox="1"/>
          <p:nvPr/>
        </p:nvSpPr>
        <p:spPr>
          <a:xfrm>
            <a:off x="8727948" y="4846320"/>
            <a:ext cx="11695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Акценты, детская линия</a:t>
            </a:r>
            <a:endParaRPr lang="en-US" sz="1050" dirty="0"/>
          </a:p>
        </p:txBody>
      </p:sp>
      <p:sp>
        <p:nvSpPr>
          <p:cNvPr id="41" name="Shape 38"/>
          <p:cNvSpPr/>
          <p:nvPr/>
        </p:nvSpPr>
        <p:spPr>
          <a:xfrm>
            <a:off x="10199218" y="1600200"/>
            <a:ext cx="1443838" cy="4160520"/>
          </a:xfrm>
          <a:prstGeom prst="roundRect">
            <a:avLst>
              <a:gd name="adj" fmla="val 7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10199218" y="1600200"/>
            <a:ext cx="1443838" cy="1737360"/>
          </a:xfrm>
          <a:prstGeom prst="roundRect">
            <a:avLst>
              <a:gd name="adj" fmla="val 7600"/>
            </a:avLst>
          </a:prstGeom>
          <a:solidFill>
            <a:srgbClr val="3F7A55"/>
          </a:solidFill>
          <a:ln w="12700">
            <a:solidFill>
              <a:srgbClr val="3F7A55"/>
            </a:solidFill>
            <a:prstDash val="solid"/>
          </a:ln>
        </p:spPr>
      </p:sp>
      <p:sp>
        <p:nvSpPr>
          <p:cNvPr id="43" name="Text 40"/>
          <p:cNvSpPr txBox="1"/>
          <p:nvPr/>
        </p:nvSpPr>
        <p:spPr>
          <a:xfrm>
            <a:off x="10336378" y="3474720"/>
            <a:ext cx="11695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E22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Хвоя</a:t>
            </a:r>
            <a:endParaRPr lang="en-US" sz="1500" dirty="0"/>
          </a:p>
        </p:txBody>
      </p:sp>
      <p:sp>
        <p:nvSpPr>
          <p:cNvPr id="44" name="Text 41"/>
          <p:cNvSpPr txBox="1"/>
          <p:nvPr/>
        </p:nvSpPr>
        <p:spPr>
          <a:xfrm>
            <a:off x="10336378" y="4023360"/>
            <a:ext cx="11695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#3F7A55</a:t>
            </a:r>
            <a:endParaRPr lang="en-US" sz="1200" dirty="0"/>
          </a:p>
        </p:txBody>
      </p:sp>
      <p:sp>
        <p:nvSpPr>
          <p:cNvPr id="45" name="Text 42"/>
          <p:cNvSpPr txBox="1"/>
          <p:nvPr/>
        </p:nvSpPr>
        <p:spPr>
          <a:xfrm>
            <a:off x="10336378" y="4315968"/>
            <a:ext cx="11695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CMYK 75 25 70 15</a:t>
            </a:r>
            <a:endParaRPr lang="en-US" sz="1000" dirty="0"/>
          </a:p>
        </p:txBody>
      </p:sp>
      <p:sp>
        <p:nvSpPr>
          <p:cNvPr id="46" name="Text 43"/>
          <p:cNvSpPr txBox="1"/>
          <p:nvPr/>
        </p:nvSpPr>
        <p:spPr>
          <a:xfrm>
            <a:off x="10336378" y="4846320"/>
            <a:ext cx="11695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Акценты, детская линия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548640" y="5897880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Контраст по WCAG 2.1: «Йошкар» на белом — 6,6 : 1, «Чернила» на «Холсте» — 13,4 : 1. Уровень AA — надписи читаются и при слабом зрении.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ШРИФТЫ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PT Serif, PT Sans и вышитый алфавит «Строчка»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645920"/>
            <a:ext cx="40233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 Serif — заголовки и название в логотипе.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 Sans — текст, сайт, документы.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Шрифты ParaType из проекта «Общедоступные шрифты народов Российской Федерации». Поддерживают марийский алфавит: ӓ ӧ ӱ ҥ ӹ. Бесплатны для любого использования.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4846320" y="1600200"/>
            <a:ext cx="679399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home/user/logo-olalib/brand/presentation/img/st-spec-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896616"/>
            <a:ext cx="6172200" cy="687327"/>
          </a:xfrm>
          <a:prstGeom prst="rect">
            <a:avLst/>
          </a:prstGeom>
        </p:spPr>
      </p:pic>
      <p:pic>
        <p:nvPicPr>
          <p:cNvPr id="8" name="Image 1" descr="/home/user/logo-olalib/brand/presentation/img/st-spec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360" y="2968946"/>
            <a:ext cx="6172200" cy="590924"/>
          </a:xfrm>
          <a:prstGeom prst="rect">
            <a:avLst/>
          </a:prstGeom>
        </p:spPr>
      </p:pic>
      <p:pic>
        <p:nvPicPr>
          <p:cNvPr id="9" name="Image 2" descr="/home/user/logo-olalib/brand/presentation/img/st-spec-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360" y="3934828"/>
            <a:ext cx="6172200" cy="707415"/>
          </a:xfrm>
          <a:prstGeom prst="rect">
            <a:avLst/>
          </a:prstGeom>
        </p:spPr>
      </p:pic>
      <p:pic>
        <p:nvPicPr>
          <p:cNvPr id="10" name="Image 3" descr="/home/user/logo-olalib/brand/presentation/img/st-spec-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5034386"/>
            <a:ext cx="6172200" cy="55655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ОРНАМЕНТ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Ленты из элементов знака</a:t>
            </a:r>
            <a:endParaRPr lang="en-US" sz="3200" dirty="0"/>
          </a:p>
        </p:txBody>
      </p:sp>
      <p:pic>
        <p:nvPicPr>
          <p:cNvPr id="5" name="Image 0" descr="/home/user/logo-olalib/brand/presentation/img/band-books-r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645920"/>
            <a:ext cx="7315200" cy="685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229600" y="1760220"/>
            <a:ext cx="3410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«Книги» — основная лента: билеты, афиши, сайт</a:t>
            </a:r>
            <a:endParaRPr lang="en-US" sz="1300" dirty="0"/>
          </a:p>
        </p:txBody>
      </p:sp>
      <p:pic>
        <p:nvPicPr>
          <p:cNvPr id="7" name="Image 1" descr="/home/user/logo-olalib/brand/presentation/img/band-stroke-linen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2624328"/>
            <a:ext cx="7315200" cy="329184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8229600" y="2560320"/>
            <a:ext cx="3410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«Строчка» — тонкий разделитель: бланки, бейджи</a:t>
            </a:r>
            <a:endParaRPr lang="en-US" sz="1300" dirty="0"/>
          </a:p>
        </p:txBody>
      </p:sp>
      <p:pic>
        <p:nvPicPr>
          <p:cNvPr id="9" name="Image 2" descr="/home/user/logo-olalib/brand/presentation/img/band-diamonds-linen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548640" y="3246120"/>
            <a:ext cx="7315200" cy="77724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8229600" y="3406140"/>
            <a:ext cx="3410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«Ромбы» — праздничные носители, грамоты</a:t>
            </a:r>
            <a:endParaRPr lang="en-US" sz="1300" dirty="0"/>
          </a:p>
        </p:txBody>
      </p:sp>
      <p:pic>
        <p:nvPicPr>
          <p:cNvPr id="11" name="Image 3" descr="/home/user/logo-olalib/brand/presentation/img/band-marks-r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548640" y="4315968"/>
            <a:ext cx="7315200" cy="86868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8229600" y="4521708"/>
            <a:ext cx="3410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«Буква города» — закладки, сувениры, соцсети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АРХИТЕКТУРА БРЕНДА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14 библиотек — одна система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0" descr="/home/user/logo-olalib/brand/logo/branches/logo-branch-cgb-color-12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693975"/>
            <a:ext cx="3356762" cy="56225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307738" y="1600200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1" descr="/home/user/logo-olalib/brand/logo/branches/logo-branch-cdb-color-1200p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7466" y="1655064"/>
            <a:ext cx="2695074" cy="64008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8066837" y="1600200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0" name="Image 2" descr="/home/user/logo-olalib/brand/logo/branches/logo-branch-f01-color-1200px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565" y="1655064"/>
            <a:ext cx="2676293" cy="640080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548640" y="2478024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2" name="Image 3" descr="/home/user/logo-olalib/brand/logo/branches/logo-branch-f03-color-1200px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2532888"/>
            <a:ext cx="2676293" cy="640080"/>
          </a:xfrm>
          <a:prstGeom prst="rect">
            <a:avLst/>
          </a:prstGeom>
        </p:spPr>
      </p:pic>
      <p:sp>
        <p:nvSpPr>
          <p:cNvPr id="13" name="Shape 6"/>
          <p:cNvSpPr/>
          <p:nvPr/>
        </p:nvSpPr>
        <p:spPr>
          <a:xfrm>
            <a:off x="4307738" y="2478024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4" name="Image 4" descr="/home/user/logo-olalib/brand/logo/branches/logo-branch-f04-color-1200px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7466" y="2532888"/>
            <a:ext cx="2676293" cy="640080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8066837" y="2478024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6" name="Image 5" descr="/home/user/logo-olalib/brand/logo/branches/logo-branch-f05-color-1200px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6565" y="2532888"/>
            <a:ext cx="2676293" cy="640080"/>
          </a:xfrm>
          <a:prstGeom prst="rect">
            <a:avLst/>
          </a:prstGeom>
        </p:spPr>
      </p:pic>
      <p:sp>
        <p:nvSpPr>
          <p:cNvPr id="17" name="Shape 8"/>
          <p:cNvSpPr/>
          <p:nvPr/>
        </p:nvSpPr>
        <p:spPr>
          <a:xfrm>
            <a:off x="548640" y="3355848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8" name="Image 6" descr="/home/user/logo-olalib/brand/logo/branches/logo-branch-f07-color-1200px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8" y="3410712"/>
            <a:ext cx="2676293" cy="640080"/>
          </a:xfrm>
          <a:prstGeom prst="rect">
            <a:avLst/>
          </a:prstGeom>
        </p:spPr>
      </p:pic>
      <p:sp>
        <p:nvSpPr>
          <p:cNvPr id="19" name="Shape 9"/>
          <p:cNvSpPr/>
          <p:nvPr/>
        </p:nvSpPr>
        <p:spPr>
          <a:xfrm>
            <a:off x="4307738" y="3355848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0" name="Image 7" descr="/home/user/logo-olalib/brand/logo/branches/logo-branch-f08-color-1200px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7466" y="3410712"/>
            <a:ext cx="2676293" cy="640080"/>
          </a:xfrm>
          <a:prstGeom prst="rect">
            <a:avLst/>
          </a:prstGeom>
        </p:spPr>
      </p:pic>
      <p:sp>
        <p:nvSpPr>
          <p:cNvPr id="21" name="Shape 10"/>
          <p:cNvSpPr/>
          <p:nvPr/>
        </p:nvSpPr>
        <p:spPr>
          <a:xfrm>
            <a:off x="8066837" y="3355848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2" name="Image 8" descr="/home/user/logo-olalib/brand/logo/branches/logo-branch-f12-color-1200px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6565" y="3410712"/>
            <a:ext cx="2676293" cy="64008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548640" y="4233672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4" name="Image 9" descr="/home/user/logo-olalib/brand/logo/branches/logo-branch-f19-color-1200px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368" y="4288536"/>
            <a:ext cx="2676293" cy="640080"/>
          </a:xfrm>
          <a:prstGeom prst="rect">
            <a:avLst/>
          </a:prstGeom>
        </p:spPr>
      </p:pic>
      <p:sp>
        <p:nvSpPr>
          <p:cNvPr id="25" name="Shape 12"/>
          <p:cNvSpPr/>
          <p:nvPr/>
        </p:nvSpPr>
        <p:spPr>
          <a:xfrm>
            <a:off x="4307738" y="4233672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6" name="Image 10" descr="/home/user/logo-olalib/brand/logo/branches/logo-branch-f25-color-1200px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7466" y="4288536"/>
            <a:ext cx="2676293" cy="640080"/>
          </a:xfrm>
          <a:prstGeom prst="rect">
            <a:avLst/>
          </a:prstGeom>
        </p:spPr>
      </p:pic>
      <p:sp>
        <p:nvSpPr>
          <p:cNvPr id="27" name="Shape 13"/>
          <p:cNvSpPr/>
          <p:nvPr/>
        </p:nvSpPr>
        <p:spPr>
          <a:xfrm>
            <a:off x="8066837" y="4233672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8" name="Image 11" descr="/home/user/logo-olalib/brand/logo/branches/logo-branch-f27-color-1200px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76565" y="4288536"/>
            <a:ext cx="2676293" cy="640080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548640" y="5111496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0" name="Image 12" descr="/home/user/logo-olalib/brand/logo/branches/logo-branch-f28-color-1200px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368" y="5166360"/>
            <a:ext cx="2676293" cy="640080"/>
          </a:xfrm>
          <a:prstGeom prst="rect">
            <a:avLst/>
          </a:prstGeom>
        </p:spPr>
      </p:pic>
      <p:sp>
        <p:nvSpPr>
          <p:cNvPr id="31" name="Shape 15"/>
          <p:cNvSpPr/>
          <p:nvPr/>
        </p:nvSpPr>
        <p:spPr>
          <a:xfrm>
            <a:off x="4307738" y="5111496"/>
            <a:ext cx="3576218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2" name="Image 13" descr="/home/user/logo-olalib/brand/logo/branches/logo-branch-f29-color-1200px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7466" y="5166360"/>
            <a:ext cx="2676293" cy="6400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2B8B0"/>
                </a:solidFill>
              </a:rPr>
              <a:t>ЮБИЛЕЙНАЯ ВЕРСИЯ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3ECDF"/>
                </a:solidFill>
              </a:rPr>
              <a:t>50 лет. 1976–2026</a:t>
            </a:r>
            <a:endParaRPr lang="en-US" sz="3200" dirty="0"/>
          </a:p>
        </p:txBody>
      </p:sp>
      <p:pic>
        <p:nvPicPr>
          <p:cNvPr id="5" name="Image 0" descr="/home/user/logo-olalib/brand/logo/png/logo-jubilee-50-on-red-30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144817"/>
            <a:ext cx="6583680" cy="2111167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589520" y="2103120"/>
            <a:ext cx="4050792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Цифры нарисованы вышитым алфавитом «Строчка» — в той же геометрии, что и знак.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Юбилейная подпись — временный слой: афиши, грамоты, сувениры и соцсети в 2026 году. С 2027 года система живёт без неё.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2B8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ser/logo-olalib/brand/presentation/img/photo-m1.jpg">    </p:cNvPr>
          <p:cNvPicPr>
            <a:picLocks noChangeAspect="1"/>
          </p:cNvPicPr>
          <p:nvPr/>
        </p:nvPicPr>
        <p:blipFill>
          <a:blip r:embed="rId1"/>
          <a:srcRect l="409" r="409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6080760"/>
            <a:ext cx="3438144" cy="347472"/>
          </a:xfrm>
          <a:prstGeom prst="roundRect">
            <a:avLst>
              <a:gd name="adj" fmla="val 50000"/>
            </a:avLst>
          </a:prstGeom>
          <a:solidFill>
            <a:srgbClr val="1E2235">
              <a:alpha val="75000"/>
            </a:srgbClr>
          </a:solidFill>
          <a:ln w="12700">
            <a:solidFill>
              <a:srgbClr val="1E2235">
                <a:alpha val="75000"/>
              </a:srgbClr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713232" y="6080760"/>
            <a:ext cx="32552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ВИЗУАЛИЗАЦИЯ · ВЫВЕСКА НА ФАСАДЕ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ВИЗУАЛИЗАЦИИ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На улице и у входа</a:t>
            </a:r>
            <a:endParaRPr lang="en-US" sz="3200" dirty="0"/>
          </a:p>
        </p:txBody>
      </p:sp>
      <p:pic>
        <p:nvPicPr>
          <p:cNvPr id="5" name="Image 0" descr="/home/user/logo-olalib/brand/presentation/img/photo-m8.jpg">    </p:cNvPr>
          <p:cNvPicPr>
            <a:picLocks noChangeAspect="1"/>
          </p:cNvPicPr>
          <p:nvPr/>
        </p:nvPicPr>
        <p:blipFill>
          <a:blip r:embed="rId1"/>
          <a:srcRect l="14611" r="14611" t="0" b="0"/>
          <a:stretch/>
        </p:blipFill>
        <p:spPr>
          <a:xfrm>
            <a:off x="548640" y="1600200"/>
            <a:ext cx="4206240" cy="4434840"/>
          </a:xfrm>
          <a:prstGeom prst="rect">
            <a:avLst/>
          </a:prstGeom>
        </p:spPr>
      </p:pic>
      <p:pic>
        <p:nvPicPr>
          <p:cNvPr id="6" name="Image 1" descr="/home/user/logo-olalib/brand/presentation/img/photo-m5.jpg">    </p:cNvPr>
          <p:cNvPicPr>
            <a:picLocks noChangeAspect="1"/>
          </p:cNvPicPr>
          <p:nvPr/>
        </p:nvPicPr>
        <p:blipFill>
          <a:blip r:embed="rId2"/>
          <a:srcRect l="8095" r="8095" t="0" b="0"/>
          <a:stretch/>
        </p:blipFill>
        <p:spPr>
          <a:xfrm>
            <a:off x="4983480" y="1600200"/>
            <a:ext cx="6659575" cy="443484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731520" y="5532120"/>
            <a:ext cx="1901952" cy="347472"/>
          </a:xfrm>
          <a:prstGeom prst="roundRect">
            <a:avLst>
              <a:gd name="adj" fmla="val 50000"/>
            </a:avLst>
          </a:prstGeom>
          <a:solidFill>
            <a:srgbClr val="1E2235">
              <a:alpha val="75000"/>
            </a:srgbClr>
          </a:solidFill>
          <a:ln w="12700">
            <a:solidFill>
              <a:srgbClr val="1E2235">
                <a:alpha val="75000"/>
              </a:srgbClr>
            </a:solidFill>
            <a:prstDash val="solid"/>
          </a:ln>
        </p:spPr>
      </p:sp>
      <p:sp>
        <p:nvSpPr>
          <p:cNvPr id="8" name="Text 3"/>
          <p:cNvSpPr txBox="1"/>
          <p:nvPr/>
        </p:nvSpPr>
        <p:spPr>
          <a:xfrm>
            <a:off x="896112" y="5532120"/>
            <a:ext cx="17190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ГОРОДСКОЙ ПОСТЕР</a:t>
            </a:r>
            <a:endParaRPr lang="en-US" sz="1000" dirty="0"/>
          </a:p>
        </p:txBody>
      </p:sp>
      <p:sp>
        <p:nvSpPr>
          <p:cNvPr id="9" name="Shape 4"/>
          <p:cNvSpPr/>
          <p:nvPr/>
        </p:nvSpPr>
        <p:spPr>
          <a:xfrm>
            <a:off x="5166360" y="5532120"/>
            <a:ext cx="1463040" cy="347472"/>
          </a:xfrm>
          <a:prstGeom prst="roundRect">
            <a:avLst>
              <a:gd name="adj" fmla="val 50000"/>
            </a:avLst>
          </a:prstGeom>
          <a:solidFill>
            <a:srgbClr val="1E2235">
              <a:alpha val="75000"/>
            </a:srgbClr>
          </a:solidFill>
          <a:ln w="12700">
            <a:solidFill>
              <a:srgbClr val="1E2235">
                <a:alpha val="75000"/>
              </a:srgbClr>
            </a:solidFill>
            <a:prstDash val="solid"/>
          </a:ln>
        </p:spPr>
      </p:sp>
      <p:sp>
        <p:nvSpPr>
          <p:cNvPr id="10" name="Text 5"/>
          <p:cNvSpPr txBox="1"/>
          <p:nvPr/>
        </p:nvSpPr>
        <p:spPr>
          <a:xfrm>
            <a:off x="5330952" y="5532120"/>
            <a:ext cx="566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ВХОД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ВИЗУАЛИЗАЦИИ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Внутри библиотеки</a:t>
            </a:r>
            <a:endParaRPr lang="en-US" sz="3200" dirty="0"/>
          </a:p>
        </p:txBody>
      </p:sp>
      <p:pic>
        <p:nvPicPr>
          <p:cNvPr id="5" name="Image 0" descr="/home/user/logo-olalib/brand/presentation/img/photo-m4.jpg">    </p:cNvPr>
          <p:cNvPicPr>
            <a:picLocks noChangeAspect="1"/>
          </p:cNvPicPr>
          <p:nvPr/>
        </p:nvPicPr>
        <p:blipFill>
          <a:blip r:embed="rId1"/>
          <a:srcRect l="8006" r="8006" t="0" b="0"/>
          <a:stretch/>
        </p:blipFill>
        <p:spPr>
          <a:xfrm>
            <a:off x="548640" y="1600200"/>
            <a:ext cx="6675120" cy="4434840"/>
          </a:xfrm>
          <a:prstGeom prst="rect">
            <a:avLst/>
          </a:prstGeom>
        </p:spPr>
      </p:pic>
      <p:pic>
        <p:nvPicPr>
          <p:cNvPr id="6" name="Image 1" descr="/home/user/logo-olalib/brand/presentation/img/photo-m2.jpg">    </p:cNvPr>
          <p:cNvPicPr>
            <a:picLocks noChangeAspect="1"/>
          </p:cNvPicPr>
          <p:nvPr/>
        </p:nvPicPr>
        <p:blipFill>
          <a:blip r:embed="rId2"/>
          <a:srcRect l="0" r="0" t="16383" b="16383"/>
          <a:stretch/>
        </p:blipFill>
        <p:spPr>
          <a:xfrm>
            <a:off x="7452360" y="1600200"/>
            <a:ext cx="4190695" cy="2103120"/>
          </a:xfrm>
          <a:prstGeom prst="rect">
            <a:avLst/>
          </a:prstGeom>
        </p:spPr>
      </p:pic>
      <p:pic>
        <p:nvPicPr>
          <p:cNvPr id="7" name="Image 2" descr="/home/user/logo-olalib/brand/presentation/img/photo-m3.jpg">    </p:cNvPr>
          <p:cNvPicPr>
            <a:picLocks noChangeAspect="1"/>
          </p:cNvPicPr>
          <p:nvPr/>
        </p:nvPicPr>
        <p:blipFill>
          <a:blip r:embed="rId3"/>
          <a:srcRect l="0" r="0" t="16383" b="16383"/>
          <a:stretch/>
        </p:blipFill>
        <p:spPr>
          <a:xfrm>
            <a:off x="7452360" y="3931920"/>
            <a:ext cx="4190695" cy="2103120"/>
          </a:xfrm>
          <a:prstGeom prst="rect">
            <a:avLst/>
          </a:prstGeom>
        </p:spPr>
      </p:pic>
      <p:sp>
        <p:nvSpPr>
          <p:cNvPr id="8" name="Shape 2"/>
          <p:cNvSpPr/>
          <p:nvPr/>
        </p:nvSpPr>
        <p:spPr>
          <a:xfrm>
            <a:off x="731520" y="5532120"/>
            <a:ext cx="2670048" cy="347472"/>
          </a:xfrm>
          <a:prstGeom prst="roundRect">
            <a:avLst>
              <a:gd name="adj" fmla="val 50000"/>
            </a:avLst>
          </a:prstGeom>
          <a:solidFill>
            <a:srgbClr val="1E2235">
              <a:alpha val="75000"/>
            </a:srgbClr>
          </a:solidFill>
          <a:ln w="12700">
            <a:solidFill>
              <a:srgbClr val="1E2235">
                <a:alpha val="75000"/>
              </a:srgbClr>
            </a:solidFill>
            <a:prstDash val="solid"/>
          </a:ln>
        </p:spPr>
      </p:sp>
      <p:sp>
        <p:nvSpPr>
          <p:cNvPr id="9" name="Text 3"/>
          <p:cNvSpPr txBox="1"/>
          <p:nvPr/>
        </p:nvSpPr>
        <p:spPr>
          <a:xfrm>
            <a:off x="896112" y="5532120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РОЛЛ-АП В ЧИТАЛЬНОМ ЗАЛЕ</a:t>
            </a:r>
            <a:endParaRPr lang="en-US" sz="1000" dirty="0"/>
          </a:p>
        </p:txBody>
      </p:sp>
      <p:sp>
        <p:nvSpPr>
          <p:cNvPr id="10" name="Shape 4"/>
          <p:cNvSpPr/>
          <p:nvPr/>
        </p:nvSpPr>
        <p:spPr>
          <a:xfrm>
            <a:off x="7635240" y="3200400"/>
            <a:ext cx="1463040" cy="347472"/>
          </a:xfrm>
          <a:prstGeom prst="roundRect">
            <a:avLst>
              <a:gd name="adj" fmla="val 50000"/>
            </a:avLst>
          </a:prstGeom>
          <a:solidFill>
            <a:srgbClr val="1E2235">
              <a:alpha val="75000"/>
            </a:srgbClr>
          </a:solidFill>
          <a:ln w="12700">
            <a:solidFill>
              <a:srgbClr val="1E2235">
                <a:alpha val="75000"/>
              </a:srgbClr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7799832" y="3200400"/>
            <a:ext cx="758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ШОППЕР</a:t>
            </a:r>
            <a:endParaRPr lang="en-US" sz="1000" dirty="0"/>
          </a:p>
        </p:txBody>
      </p:sp>
      <p:sp>
        <p:nvSpPr>
          <p:cNvPr id="12" name="Shape 6"/>
          <p:cNvSpPr/>
          <p:nvPr/>
        </p:nvSpPr>
        <p:spPr>
          <a:xfrm>
            <a:off x="7635240" y="5532120"/>
            <a:ext cx="1463040" cy="347472"/>
          </a:xfrm>
          <a:prstGeom prst="roundRect">
            <a:avLst>
              <a:gd name="adj" fmla="val 50000"/>
            </a:avLst>
          </a:prstGeom>
          <a:solidFill>
            <a:srgbClr val="1E2235">
              <a:alpha val="75000"/>
            </a:srgbClr>
          </a:solidFill>
          <a:ln w="12700">
            <a:solidFill>
              <a:srgbClr val="1E2235">
                <a:alpha val="75000"/>
              </a:srgbClr>
            </a:solidFill>
            <a:prstDash val="solid"/>
          </a:ln>
        </p:spPr>
      </p:sp>
      <p:sp>
        <p:nvSpPr>
          <p:cNvPr id="13" name="Text 7"/>
          <p:cNvSpPr txBox="1"/>
          <p:nvPr/>
        </p:nvSpPr>
        <p:spPr>
          <a:xfrm>
            <a:off x="7799832" y="5532120"/>
            <a:ext cx="6629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БЕЙДЖ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НОСИТЕЛИ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Документы и визитки</a:t>
            </a:r>
            <a:endParaRPr lang="en-US" sz="3200" dirty="0"/>
          </a:p>
        </p:txBody>
      </p:sp>
      <p:pic>
        <p:nvPicPr>
          <p:cNvPr id="5" name="Image 0" descr="/home/user/logo-olalib/brand/presentation/img/mk-card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8695" y="1600200"/>
            <a:ext cx="5052797" cy="4114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38695" y="5824728"/>
            <a:ext cx="505279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Визитки 90 × 50 мм</a:t>
            </a:r>
            <a:endParaRPr lang="en-US" sz="1150" dirty="0"/>
          </a:p>
        </p:txBody>
      </p:sp>
      <p:pic>
        <p:nvPicPr>
          <p:cNvPr id="7" name="Image 1" descr="/home/user/logo-olalib/brand/presentation/img/mk-let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313" y="1600200"/>
            <a:ext cx="4652576" cy="41148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6600313" y="5824728"/>
            <a:ext cx="4652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Бланк А4 — официальная версия логотипа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НОСИТЕЛИ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Для читателей</a:t>
            </a:r>
            <a:endParaRPr lang="en-US" sz="3200" dirty="0"/>
          </a:p>
        </p:txBody>
      </p:sp>
      <p:pic>
        <p:nvPicPr>
          <p:cNvPr id="5" name="Image 0" descr="/home/user/logo-olalib/brand/presentation/img/mk-libc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00200"/>
            <a:ext cx="4835098" cy="393063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5640558"/>
            <a:ext cx="48350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Читательский билет</a:t>
            </a:r>
            <a:endParaRPr lang="en-US" sz="1150" dirty="0"/>
          </a:p>
        </p:txBody>
      </p:sp>
      <p:pic>
        <p:nvPicPr>
          <p:cNvPr id="7" name="Image 1" descr="/home/user/logo-olalib/brand/presentation/img/mk-book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338" y="1600200"/>
            <a:ext cx="2901059" cy="3519951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5612338" y="5229879"/>
            <a:ext cx="29010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Закладка «Книжный дом Йошкар-Олы»</a:t>
            </a:r>
            <a:endParaRPr lang="en-US" sz="1150" dirty="0"/>
          </a:p>
        </p:txBody>
      </p:sp>
      <p:pic>
        <p:nvPicPr>
          <p:cNvPr id="9" name="Image 2" descr="/home/user/logo-olalib/brand/presentation/img/mk-stam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997" y="1600200"/>
            <a:ext cx="2901059" cy="3325416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8741997" y="5035344"/>
            <a:ext cx="29010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Штамп на книгу — знак собственности, как марийские тисте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НОСИТЕЛИ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Афиши, награды, навигация</a:t>
            </a:r>
            <a:endParaRPr lang="en-US" sz="3200" dirty="0"/>
          </a:p>
        </p:txBody>
      </p:sp>
      <p:pic>
        <p:nvPicPr>
          <p:cNvPr id="5" name="Image 0" descr="/home/user/logo-olalib/brand/presentation/img/mk-post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00200"/>
            <a:ext cx="2739889" cy="241895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4128886"/>
            <a:ext cx="273988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Афиша юбилея</a:t>
            </a:r>
            <a:endParaRPr lang="en-US" sz="1150" dirty="0"/>
          </a:p>
        </p:txBody>
      </p:sp>
      <p:pic>
        <p:nvPicPr>
          <p:cNvPr id="7" name="Image 1" descr="/home/user/logo-olalib/brand/presentation/img/mk-ce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129" y="1600200"/>
            <a:ext cx="5157438" cy="1693952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3517129" y="3403880"/>
            <a:ext cx="51574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Грамота</a:t>
            </a:r>
            <a:endParaRPr lang="en-US" sz="1150" dirty="0"/>
          </a:p>
        </p:txBody>
      </p:sp>
      <p:pic>
        <p:nvPicPr>
          <p:cNvPr id="9" name="Image 2" descr="/home/user/logo-olalib/brand/presentation/img/mk-plaqu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3166" y="1600200"/>
            <a:ext cx="2739889" cy="4047729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8903166" y="5757657"/>
            <a:ext cx="273988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Табличка филиала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НОСИТЕЛИ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Сотрудники, проекты, соцсети</a:t>
            </a:r>
            <a:endParaRPr lang="en-US" sz="3200" dirty="0"/>
          </a:p>
        </p:txBody>
      </p:sp>
      <p:pic>
        <p:nvPicPr>
          <p:cNvPr id="5" name="Image 0" descr="/home/user/logo-olalib/brand/presentation/img/mk-bad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151" y="1600200"/>
            <a:ext cx="2792716" cy="4114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925151" y="5824728"/>
            <a:ext cx="27927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Бейдж сотрудника</a:t>
            </a:r>
            <a:endParaRPr lang="en-US" sz="1150" dirty="0"/>
          </a:p>
        </p:txBody>
      </p:sp>
      <p:pic>
        <p:nvPicPr>
          <p:cNvPr id="7" name="Image 1" descr="/home/user/logo-olalib/brand/presentation/img/mk-gam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978" y="1600200"/>
            <a:ext cx="3545738" cy="4075235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4322978" y="5785163"/>
            <a:ext cx="35457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Игра «Самый умный краевед» (грант ПФКИ 2026)</a:t>
            </a:r>
            <a:endParaRPr lang="en-US" sz="1150" dirty="0"/>
          </a:p>
        </p:txBody>
      </p:sp>
      <p:pic>
        <p:nvPicPr>
          <p:cNvPr id="9" name="Image 2" descr="/home/user/logo-olalib/brand/presentation/img/mk-v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542" y="1600200"/>
            <a:ext cx="2785289" cy="41148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8477542" y="5824728"/>
            <a:ext cx="278528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Сообщество ВКонтакте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САЙТ OLALIB.RU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Сейчас и с новым логотипом</a:t>
            </a:r>
            <a:endParaRPr lang="en-US" sz="3200" dirty="0"/>
          </a:p>
        </p:txBody>
      </p:sp>
      <p:pic>
        <p:nvPicPr>
          <p:cNvPr id="5" name="Image 0" descr="/home/user/logo-olalib/brand/presentation/img/site-befo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83080"/>
            <a:ext cx="5387188" cy="2359217"/>
          </a:xfrm>
          <a:prstGeom prst="rect">
            <a:avLst/>
          </a:prstGeom>
        </p:spPr>
      </p:pic>
      <p:pic>
        <p:nvPicPr>
          <p:cNvPr id="6" name="Image 1" descr="/home/user/logo-olalib/brand/presentation/img/site-af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868" y="1783080"/>
            <a:ext cx="5387188" cy="2359217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548640" y="14630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E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Сейчас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5868" y="1463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B3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новым логотипом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525780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E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 логотипа — разработчик сайта olalib.ru: новый стиль внедряется за день, без затрат для учреждения.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2B8B0"/>
                </a:solidFill>
              </a:rPr>
              <a:t>ПОПРОБУЙТЕ САМИ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3ECDF"/>
                </a:solidFill>
              </a:rPr>
              <a:t>Вышейте своё имя</a:t>
            </a:r>
            <a:endParaRPr lang="en-US" sz="3200" dirty="0"/>
          </a:p>
        </p:txBody>
      </p:sp>
      <p:pic>
        <p:nvPicPr>
          <p:cNvPr id="5" name="Image 0" descr="/home/user/logo-olalib/brand/presentation/img/name-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91640"/>
            <a:ext cx="4771090" cy="1188720"/>
          </a:xfrm>
          <a:prstGeom prst="rect">
            <a:avLst/>
          </a:prstGeom>
        </p:spPr>
      </p:pic>
      <p:pic>
        <p:nvPicPr>
          <p:cNvPr id="6" name="Image 1" descr="/home/user/logo-olalib/brand/presentation/img/name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063240"/>
            <a:ext cx="4998285" cy="1188720"/>
          </a:xfrm>
          <a:prstGeom prst="rect">
            <a:avLst/>
          </a:prstGeom>
        </p:spPr>
      </p:pic>
      <p:pic>
        <p:nvPicPr>
          <p:cNvPr id="7" name="Image 2" descr="/home/user/logo-olalib/brand/presentation/img/name-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434840"/>
            <a:ext cx="4644424" cy="1188720"/>
          </a:xfrm>
          <a:prstGeom prst="rect">
            <a:avLst/>
          </a:prstGeom>
        </p:spPr>
      </p:pic>
      <p:pic>
        <p:nvPicPr>
          <p:cNvPr id="8" name="Image 3" descr="/home/user/logo-olalib/brand/presentation/img/bookmark-0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646349"/>
            <a:ext cx="1325880" cy="4251103"/>
          </a:xfrm>
          <a:prstGeom prst="rect">
            <a:avLst/>
          </a:prstGeom>
        </p:spPr>
      </p:pic>
      <p:pic>
        <p:nvPicPr>
          <p:cNvPr id="9" name="Image 4" descr="/home/user/logo-olalib/brand/presentation/img/bookmark-1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1080" y="1646349"/>
            <a:ext cx="1325880" cy="4251103"/>
          </a:xfrm>
          <a:prstGeom prst="rect">
            <a:avLst/>
          </a:prstGeom>
        </p:spPr>
      </p:pic>
      <p:pic>
        <p:nvPicPr>
          <p:cNvPr id="10" name="Image 5" descr="/home/user/logo-olalib/brand/presentation/img/bookmark-2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0" y="1646349"/>
            <a:ext cx="1325880" cy="425110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2B8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B3232B"/>
                </a:solidFill>
              </a:rPr>
              <a:t>СООТВЕТСТВИЕ КРИТЕРИЯМ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235"/>
                </a:solidFill>
              </a:rPr>
              <a:t>Как работа отвечает типовым требованиям</a:t>
            </a:r>
            <a:endParaRPr lang="en-US" sz="3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94415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8351215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23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Соответствие теме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E22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Книга — в кратке; город — буква «Й»; Марий Эл — вышивка и марийский язык; 50 лет — юбилейная версия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23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Оригинальность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E22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Единственный город России на «Й»; собственная геометрия; ни одного элемента из фотобанка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23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Лаконичность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E22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Одна буква и одна книга; два основных цвета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23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Запоминаемость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E22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Легенда в одну фразу: «буква, которая есть только у нас»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23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Воспроизводимость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E22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Вектор на сетке: иконка 16 px, штамп, вышивка, гравировка, ч/б печать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23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Универсальность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E22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версий, 7 цветовых схем, двуязычие, подписи 14 библиотек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23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Доступность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E22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Контраст по WCAG 2.1 AA — для читателей со слабым зрением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23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Готовность</a:t>
                      </a:r>
                      <a:endParaRPr lang="en-US" sz="14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E22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262 файла, брендбук, сайт logo.olalib.ru; внедрение на olalib.ru — за день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E586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4747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2B8B0"/>
                </a:solidFill>
              </a:rPr>
              <a:t>ГОТОВО К ВНЕДРЕНИЮ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3ECDF"/>
                </a:solidFill>
              </a:rPr>
              <a:t>Что получает учреждение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691640"/>
            <a:ext cx="5852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Логотип-пакет: 262 файла — SVG, PDF, EPS, PNG, все версии и цвета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Подписи 14 библиотек и юбилейная версия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Брендбук на 27 страниц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Сайт-презентация с генератором закладок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Бесплатные шрифты — без лицензий и расходов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766560" y="1737360"/>
            <a:ext cx="640080" cy="640080"/>
          </a:xfrm>
          <a:prstGeom prst="ellipse">
            <a:avLst/>
          </a:prstGeom>
          <a:solidFill>
            <a:srgbClr val="B3232B"/>
          </a:solidFill>
          <a:ln w="12700">
            <a:solidFill>
              <a:srgbClr val="B3232B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76656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3EC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7635240" y="184708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Утвердить логотип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766560" y="2697480"/>
            <a:ext cx="640080" cy="640080"/>
          </a:xfrm>
          <a:prstGeom prst="ellipse">
            <a:avLst/>
          </a:prstGeom>
          <a:solidFill>
            <a:srgbClr val="B3232B"/>
          </a:solidFill>
          <a:ln w="12700">
            <a:solidFill>
              <a:srgbClr val="B3232B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766560" y="26974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3EC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7635240" y="280720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Обновить сайт и соцсети — за день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766560" y="3657600"/>
            <a:ext cx="640080" cy="640080"/>
          </a:xfrm>
          <a:prstGeom prst="ellipse">
            <a:avLst/>
          </a:prstGeom>
          <a:solidFill>
            <a:srgbClr val="B3232B"/>
          </a:solidFill>
          <a:ln w="12700">
            <a:solidFill>
              <a:srgbClr val="B3232B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766560" y="3657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3EC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7635240" y="376732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Печать: вывески, бланки, билеты — по файлам пакета</a:t>
            </a:r>
            <a:endParaRPr lang="en-US" sz="1600" dirty="0"/>
          </a:p>
        </p:txBody>
      </p:sp>
      <p:pic>
        <p:nvPicPr>
          <p:cNvPr id="15" name="Image 0" descr="/home/user/logo-olalib/brand/presentation/img/q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663440"/>
            <a:ext cx="1371600" cy="13716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148840" y="49834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2B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Онлайн-версия, генератор закладок и файлы: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B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logo.olalib.ru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75488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2B8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ser/logo-olalib/brand/logo/png/logo-mark-on-red-2048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0248" y="822960"/>
            <a:ext cx="3657600" cy="36576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4526280"/>
            <a:ext cx="121916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3ECD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Спасибо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0" y="534924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2B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Библиотеки Йошкар-Олы · logo.olalib.ru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0" y="571500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3EC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 — Домрачев Борис Олегович</a:t>
            </a:r>
            <a:endParaRPr lang="en-US" sz="1400" dirty="0"/>
          </a:p>
        </p:txBody>
      </p:sp>
      <p:pic>
        <p:nvPicPr>
          <p:cNvPr id="6" name="Image 1" descr="/home/user/logo-olalib/brand/presentation/img/band-books-r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0"/>
            <a:ext cx="12191695" cy="3555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Библиотеки Йошкар-Олы">
  <a:themeElements>
    <a:clrScheme name="Библиотеки Йошкар-Олы">
      <a:dk1>
        <a:srgbClr val="1E2235"/>
      </a:dk1>
      <a:lt1>
        <a:srgbClr val="FFFFFF"/>
      </a:lt1>
      <a:dk2>
        <a:srgbClr val="B3232B"/>
      </a:dk2>
      <a:lt2>
        <a:srgbClr val="F3ECDF"/>
      </a:lt2>
      <a:accent1>
        <a:srgbClr val="B3232B"/>
      </a:accent1>
      <a:accent2>
        <a:srgbClr val="1E2235"/>
      </a:accent2>
      <a:accent3>
        <a:srgbClr val="D9A02F"/>
      </a:accent3>
      <a:accent4>
        <a:srgbClr val="3F7A55"/>
      </a:accent4>
      <a:accent5>
        <a:srgbClr val="E0474E"/>
      </a:accent5>
      <a:accent6>
        <a:srgbClr val="F2B8B0"/>
      </a:accent6>
      <a:hlink>
        <a:srgbClr val="B3232B"/>
      </a:hlink>
      <a:folHlink>
        <a:srgbClr val="1E2235"/>
      </a:folHlink>
    </a:clrScheme>
    <a:fontScheme name="Библиотеки Йошкар-Олы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МБУК «ЦБС г. Йошкар-Олы»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Библиотеки Йошкар-Олы — логотип и фирменный стиль</dc:title>
  <dc:subject>PptxGenJS Presentation</dc:subject>
  <dc:creator>Конкурсная работа</dc:creator>
  <cp:lastModifiedBy>Конкурсная работа</cp:lastModifiedBy>
  <cp:revision>1</cp:revision>
  <dcterms:created xsi:type="dcterms:W3CDTF">2026-10-05T22:22:01Z</dcterms:created>
  <dcterms:modified xsi:type="dcterms:W3CDTF">2026-10-05T22:22:01Z</dcterms:modified>
</cp:coreProperties>
</file>